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5"/>
  </p:notesMasterIdLst>
  <p:handoutMasterIdLst>
    <p:handoutMasterId r:id="rId86"/>
  </p:handoutMasterIdLst>
  <p:sldIdLst>
    <p:sldId id="1503" r:id="rId2"/>
    <p:sldId id="939" r:id="rId3"/>
    <p:sldId id="1797" r:id="rId4"/>
    <p:sldId id="1804" r:id="rId5"/>
    <p:sldId id="1757" r:id="rId6"/>
    <p:sldId id="1798" r:id="rId7"/>
    <p:sldId id="1758" r:id="rId8"/>
    <p:sldId id="1759" r:id="rId9"/>
    <p:sldId id="1760" r:id="rId10"/>
    <p:sldId id="1761" r:id="rId11"/>
    <p:sldId id="1762" r:id="rId12"/>
    <p:sldId id="1799" r:id="rId13"/>
    <p:sldId id="1800" r:id="rId14"/>
    <p:sldId id="1801" r:id="rId15"/>
    <p:sldId id="1766" r:id="rId16"/>
    <p:sldId id="1767" r:id="rId17"/>
    <p:sldId id="1768" r:id="rId18"/>
    <p:sldId id="1802" r:id="rId19"/>
    <p:sldId id="1771" r:id="rId20"/>
    <p:sldId id="1772" r:id="rId21"/>
    <p:sldId id="1769" r:id="rId22"/>
    <p:sldId id="1773" r:id="rId23"/>
    <p:sldId id="1774" r:id="rId24"/>
    <p:sldId id="1770" r:id="rId25"/>
    <p:sldId id="1803" r:id="rId26"/>
    <p:sldId id="1335" r:id="rId27"/>
    <p:sldId id="1507" r:id="rId28"/>
    <p:sldId id="1477" r:id="rId29"/>
    <p:sldId id="1476" r:id="rId30"/>
    <p:sldId id="1440" r:id="rId31"/>
    <p:sldId id="1444" r:id="rId32"/>
    <p:sldId id="1445" r:id="rId33"/>
    <p:sldId id="1397" r:id="rId34"/>
    <p:sldId id="1398" r:id="rId35"/>
    <p:sldId id="1399" r:id="rId36"/>
    <p:sldId id="1396" r:id="rId37"/>
    <p:sldId id="1009" r:id="rId38"/>
    <p:sldId id="1284" r:id="rId39"/>
    <p:sldId id="1212" r:id="rId40"/>
    <p:sldId id="1241" r:id="rId41"/>
    <p:sldId id="1499" r:id="rId42"/>
    <p:sldId id="1500" r:id="rId43"/>
    <p:sldId id="1242" r:id="rId44"/>
    <p:sldId id="1497" r:id="rId45"/>
    <p:sldId id="1498" r:id="rId46"/>
    <p:sldId id="1205" r:id="rId47"/>
    <p:sldId id="1339" r:id="rId48"/>
    <p:sldId id="1341" r:id="rId49"/>
    <p:sldId id="1356" r:id="rId50"/>
    <p:sldId id="1272" r:id="rId51"/>
    <p:sldId id="1470" r:id="rId52"/>
    <p:sldId id="1501" r:id="rId53"/>
    <p:sldId id="1502" r:id="rId54"/>
    <p:sldId id="1469" r:id="rId55"/>
    <p:sldId id="1474" r:id="rId56"/>
    <p:sldId id="1805" r:id="rId57"/>
    <p:sldId id="1492" r:id="rId58"/>
    <p:sldId id="1806" r:id="rId59"/>
    <p:sldId id="1402" r:id="rId60"/>
    <p:sldId id="1314" r:id="rId61"/>
    <p:sldId id="1750" r:id="rId62"/>
    <p:sldId id="1316" r:id="rId63"/>
    <p:sldId id="1384" r:id="rId64"/>
    <p:sldId id="1324" r:id="rId65"/>
    <p:sldId id="1385" r:id="rId66"/>
    <p:sldId id="1386" r:id="rId67"/>
    <p:sldId id="1325" r:id="rId68"/>
    <p:sldId id="1390" r:id="rId69"/>
    <p:sldId id="1391" r:id="rId70"/>
    <p:sldId id="1392" r:id="rId71"/>
    <p:sldId id="1393" r:id="rId72"/>
    <p:sldId id="1394" r:id="rId73"/>
    <p:sldId id="1753" r:id="rId74"/>
    <p:sldId id="1754" r:id="rId75"/>
    <p:sldId id="1333" r:id="rId76"/>
    <p:sldId id="1752" r:id="rId77"/>
    <p:sldId id="1751" r:id="rId78"/>
    <p:sldId id="1481" r:id="rId79"/>
    <p:sldId id="1380" r:id="rId80"/>
    <p:sldId id="1381" r:id="rId81"/>
    <p:sldId id="1504" r:id="rId82"/>
    <p:sldId id="1362" r:id="rId83"/>
    <p:sldId id="1270" r:id="rId8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939"/>
            <p14:sldId id="1797"/>
            <p14:sldId id="1804"/>
            <p14:sldId id="1757"/>
            <p14:sldId id="1798"/>
            <p14:sldId id="1758"/>
            <p14:sldId id="1759"/>
            <p14:sldId id="1760"/>
            <p14:sldId id="1761"/>
            <p14:sldId id="1762"/>
            <p14:sldId id="1799"/>
            <p14:sldId id="1800"/>
            <p14:sldId id="1801"/>
            <p14:sldId id="1766"/>
            <p14:sldId id="1767"/>
            <p14:sldId id="1768"/>
            <p14:sldId id="1802"/>
            <p14:sldId id="1771"/>
            <p14:sldId id="1772"/>
            <p14:sldId id="1769"/>
            <p14:sldId id="1773"/>
            <p14:sldId id="1774"/>
            <p14:sldId id="1770"/>
            <p14:sldId id="1803"/>
            <p14:sldId id="1335"/>
            <p14:sldId id="1507"/>
            <p14:sldId id="1477"/>
            <p14:sldId id="1476"/>
            <p14:sldId id="1440"/>
            <p14:sldId id="1444"/>
            <p14:sldId id="1445"/>
            <p14:sldId id="1397"/>
            <p14:sldId id="1398"/>
            <p14:sldId id="1399"/>
            <p14:sldId id="1396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339"/>
            <p14:sldId id="1341"/>
            <p14:sldId id="1356"/>
            <p14:sldId id="1272"/>
            <p14:sldId id="1470"/>
            <p14:sldId id="1501"/>
            <p14:sldId id="1502"/>
            <p14:sldId id="1469"/>
            <p14:sldId id="1474"/>
            <p14:sldId id="1805"/>
            <p14:sldId id="1492"/>
            <p14:sldId id="1806"/>
            <p14:sldId id="1402"/>
            <p14:sldId id="1314"/>
            <p14:sldId id="1750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753"/>
            <p14:sldId id="1754"/>
            <p14:sldId id="1333"/>
            <p14:sldId id="1752"/>
            <p14:sldId id="1751"/>
            <p14:sldId id="1481"/>
            <p14:sldId id="1380"/>
            <p14:sldId id="1381"/>
            <p14:sldId id="1504"/>
            <p14:sldId id="136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1778B8"/>
    <a:srgbClr val="65BD82"/>
    <a:srgbClr val="FB8E20"/>
    <a:srgbClr val="5AB88F"/>
    <a:srgbClr val="B04432"/>
    <a:srgbClr val="D4EBE9"/>
    <a:srgbClr val="B58900"/>
    <a:srgbClr val="36544F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83"/>
    <p:restoredTop sz="96911" autoAdjust="0"/>
  </p:normalViewPr>
  <p:slideViewPr>
    <p:cSldViewPr snapToGrid="0" snapToObjects="1">
      <p:cViewPr varScale="1">
        <p:scale>
          <a:sx n="205" d="100"/>
          <a:sy n="205" d="100"/>
        </p:scale>
        <p:origin x="4536" y="27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18.04.24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8371" y="1615513"/>
            <a:ext cx="9163094" cy="280076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ln>
                  <a:solidFill>
                    <a:srgbClr val="B58900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-Anwendungen</a:t>
            </a:r>
          </a:p>
          <a:p>
            <a:pPr algn="ctr"/>
            <a:r>
              <a:rPr lang="de-DE" sz="44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44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44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und </a:t>
            </a:r>
            <a:r>
              <a:rPr lang="de-DE" sz="44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Gedoplan</a:t>
            </a:r>
            <a:r>
              <a:rPr lang="de-DE" sz="1050" spc="60" dirty="0">
                <a:solidFill>
                  <a:srgbClr val="D4EBE9"/>
                </a:solidFill>
              </a:rPr>
              <a:t> Expertenkreis | online, 18. April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8372" y="1004608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Von oben bis unten JavaScript?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04432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320F38-DF02-D5ED-DBFD-05022E115634}"/>
              </a:ext>
            </a:extLst>
          </p:cNvPr>
          <p:cNvSpPr/>
          <p:nvPr/>
        </p:nvSpPr>
        <p:spPr>
          <a:xfrm>
            <a:off x="4350774" y="219235"/>
            <a:ext cx="4656606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/gedoplan-2024</a:t>
            </a: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"Internet 2.0"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858894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Problem: Code der Anwendung wird schwer verständlich und fehlerhaft 😢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Bunter Strauß an Server- und Client-Technologien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 willkürlich auf Frontend und Backend aufgeteilt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470477-FA8A-0AA2-2791-D0CF62E9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36" y="1308410"/>
            <a:ext cx="771032" cy="12860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8888A1-85E8-2E72-FEAF-62659DBB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79" y="1308410"/>
            <a:ext cx="771032" cy="1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0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 (seit ca. 2010)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Single-Page-Anwendungen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nur noch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470477-FA8A-0AA2-2791-D0CF62E9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36" y="1308410"/>
            <a:ext cx="771032" cy="12860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8888A1-85E8-2E72-FEAF-62659DBB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79" y="1308410"/>
            <a:ext cx="771032" cy="12860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823" y="130840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 (seit ca. 2010)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Single-Page-Anwendungen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nur noch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Websites werden jetzt zu Anwendungen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470477-FA8A-0AA2-2791-D0CF62E9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36" y="1308410"/>
            <a:ext cx="771032" cy="12860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8888A1-85E8-2E72-FEAF-62659DBB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79" y="1308410"/>
            <a:ext cx="771032" cy="12860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823" y="130840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5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 (seit ca. 2010)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Single-Page-Anwendungen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nur noch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Websites werden jetzt zu Anwendungen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Daten, Client für UI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470477-FA8A-0AA2-2791-D0CF62E9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36" y="1308410"/>
            <a:ext cx="771032" cy="12860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8888A1-85E8-2E72-FEAF-62659DBB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79" y="1308410"/>
            <a:ext cx="771032" cy="12860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823" y="130840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61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 (seit ca. 2010)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Single-Page-Anwendungen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nur noch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Websites werden jetzt zu Anwendungen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Daten, Client für UI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Modernes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Tooling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erlaubt UI-Entwicklung wie vom Backend gewohnt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470477-FA8A-0AA2-2791-D0CF62E9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36" y="1308410"/>
            <a:ext cx="771032" cy="12860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8888A1-85E8-2E72-FEAF-62659DBB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79" y="1308410"/>
            <a:ext cx="771032" cy="12860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823" y="130840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99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Problem: nun viel JavaScript im Browser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</a:t>
            </a:r>
            <a:r>
              <a:rPr lang="de-DE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statische Inhalte</a:t>
            </a:r>
            <a:r>
              <a:rPr lang="de-DE" b="0" dirty="0">
                <a:solidFill>
                  <a:srgbClr val="65BD82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wird aber kein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9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zum Browser gesendet werden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vom Browser ausgeführt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die darzustellenden Daten lesen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erst die Daten anzeigen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erst dann ist die Anwendung einsatzbereit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Mit jedem Feature wird es mehr 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geschrieben, aber: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9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geschrieben, aber: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geschrieben, aber: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zur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notwendige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jetzt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interaktiv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F0CD45-A85A-F767-2EC1-7899BA4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automatisch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automatisch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Bei 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Entwicklung</a:t>
            </a:r>
            <a:r>
              <a:rPr lang="de-DE" sz="2100" dirty="0">
                <a:latin typeface="Source Sans Pro" panose="020B0503030403020204" pitchFamily="34" charset="0"/>
              </a:rPr>
              <a:t> ist "unser" Code ist aus "einem </a:t>
            </a:r>
            <a:r>
              <a:rPr lang="de-DE" sz="2100" dirty="0" err="1">
                <a:latin typeface="Source Sans Pro" panose="020B0503030403020204" pitchFamily="34" charset="0"/>
              </a:rPr>
              <a:t>Guß</a:t>
            </a:r>
            <a:r>
              <a:rPr lang="de-DE" sz="2100" dirty="0">
                <a:latin typeface="Source Sans Pro" panose="020B0503030403020204" pitchFamily="34" charset="0"/>
              </a:rPr>
              <a:t>"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2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Mehrere Ansätze und Frameworks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61184" y="379200"/>
            <a:ext cx="8821646" cy="2746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-</a:t>
            </a:r>
          </a:p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Anwendungen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3330639"/>
            <a:ext cx="74294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mit </a:t>
            </a:r>
            <a:r>
              <a:rPr lang="de-DE" sz="60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6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und </a:t>
            </a:r>
            <a:r>
              <a:rPr lang="de-DE" sz="60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7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7561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462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6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/>
              <a:t>"</a:t>
            </a:r>
            <a:r>
              <a:rPr lang="de-DE" sz="2800" b="1" dirty="0" err="1"/>
              <a:t>React</a:t>
            </a:r>
            <a:r>
              <a:rPr lang="de-DE" sz="2800" b="1" dirty="0"/>
              <a:t> fortgeschrittenen Workshop"</a:t>
            </a:r>
            <a:endParaRPr lang="de-DE" sz="2800" dirty="0"/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0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gedoplan.de</a:t>
            </a: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0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it</a:t>
            </a: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-schulungen/</a:t>
            </a:r>
            <a:r>
              <a:rPr lang="de-DE" sz="20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</a:t>
            </a: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-fortgeschrittenen-workshop/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2800" dirty="0"/>
              <a:t>"</a:t>
            </a:r>
            <a:r>
              <a:rPr lang="de-DE" sz="2800" b="1" dirty="0" err="1"/>
              <a:t>Fullstack</a:t>
            </a:r>
            <a:r>
              <a:rPr lang="de-DE" sz="2800" b="1" dirty="0"/>
              <a:t> </a:t>
            </a:r>
            <a:r>
              <a:rPr lang="de-DE" sz="2800" b="1" dirty="0" err="1"/>
              <a:t>React</a:t>
            </a:r>
            <a:r>
              <a:rPr lang="de-DE" sz="2800" b="1" dirty="0"/>
              <a:t>-Anwendungen mit </a:t>
            </a:r>
            <a:r>
              <a:rPr lang="de-DE" sz="2800" b="1" dirty="0" err="1"/>
              <a:t>Next.js</a:t>
            </a:r>
            <a:r>
              <a:rPr lang="de-DE" sz="2800" b="1" dirty="0"/>
              <a:t>"</a:t>
            </a:r>
            <a:endParaRPr lang="de-DE" sz="2800" dirty="0"/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gedoplan.de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it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-schulungen/workshop-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fullstack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-anwendungen-mit-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next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js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33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2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7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5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81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4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51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-Teams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61184" y="379200"/>
            <a:ext cx="8821646" cy="2746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-</a:t>
            </a:r>
          </a:p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Anwendungen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3330639"/>
            <a:ext cx="74294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...ein Blick zurück...</a:t>
            </a:r>
            <a:endParaRPr lang="de-DE" sz="7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1565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marL="342900" lvl="1" indent="0">
              <a:buNone/>
            </a:pPr>
            <a:r>
              <a:rPr lang="de-DE" dirty="0"/>
              <a:t>Wie bisher:</a:t>
            </a:r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Komponenten können gemischt werden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Demo: Landing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 dem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im Browser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952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18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2500" dirty="0"/>
              <a:t>Idee</a:t>
            </a:r>
          </a:p>
          <a:p>
            <a:r>
              <a:rPr lang="de-DE" sz="2500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sz="2500" b="0" i="1" dirty="0">
                <a:solidFill>
                  <a:srgbClr val="36544F"/>
                </a:solidFill>
              </a:rPr>
              <a:t> in der Komponente </a:t>
            </a:r>
            <a:r>
              <a:rPr lang="de-DE" sz="2500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sz="2500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sz="25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500" b="0" dirty="0">
                <a:solidFill>
                  <a:srgbClr val="36544F"/>
                </a:solidFill>
              </a:rPr>
              <a:t>👉 Server-Komponenten können dazu </a:t>
            </a:r>
            <a:r>
              <a:rPr lang="de-DE" sz="2500" b="0" u="sng" dirty="0">
                <a:solidFill>
                  <a:srgbClr val="36544F"/>
                </a:solidFill>
              </a:rPr>
              <a:t>asynchron</a:t>
            </a:r>
            <a:r>
              <a:rPr lang="de-DE" sz="2500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69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110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Komponente, die interaktiv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13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aus material/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</a:t>
            </a:r>
            <a:r>
              <a:rPr lang="de-DE" sz="1000" b="1" dirty="0" err="1">
                <a:solidFill>
                  <a:srgbClr val="36544F"/>
                </a:solidFill>
              </a:rPr>
              <a:t>page.txt</a:t>
            </a:r>
            <a:r>
              <a:rPr lang="de-DE" sz="1000" b="1" dirty="0">
                <a:solidFill>
                  <a:srgbClr val="36544F"/>
                </a:solidFill>
              </a:rPr>
              <a:t> einfügen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hier haben wir auch eine Client-Komponente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die ist aber serverseitig vorgerendert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110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Eine asynchrone Server-Komponente, die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13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r>
              <a:rPr lang="de-DE" sz="1000" b="1" dirty="0">
                <a:solidFill>
                  <a:srgbClr val="36544F"/>
                </a:solidFill>
              </a:rPr>
              <a:t>- </a:t>
            </a:r>
            <a:r>
              <a:rPr lang="de-DE" sz="1000" b="1" dirty="0" err="1">
                <a:solidFill>
                  <a:srgbClr val="36544F"/>
                </a:solidFill>
              </a:rPr>
              <a:t>BeerDetailPage</a:t>
            </a:r>
            <a:r>
              <a:rPr lang="de-DE" sz="1000" b="1" dirty="0">
                <a:solidFill>
                  <a:srgbClr val="36544F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3208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5: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42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um </a:t>
            </a:r>
            <a:r>
              <a:rPr lang="de-DE" sz="1000" b="1" dirty="0" err="1">
                <a:solidFill>
                  <a:srgbClr val="36544F"/>
                </a:solidFill>
              </a:rPr>
              <a:t>WhereToBuy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110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6: Eine interaktive Komponente, die Daten </a:t>
            </a:r>
            <a:r>
              <a:rPr lang="de-DE" u="sng" dirty="0"/>
              <a:t>verändern</a:t>
            </a:r>
            <a:r>
              <a:rPr lang="de-DE" dirty="0"/>
              <a:t> will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AddRatinForm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saveNewRating</a:t>
            </a:r>
            <a:r>
              <a:rPr lang="de-DE" sz="1000" b="1" dirty="0">
                <a:solidFill>
                  <a:srgbClr val="36544F"/>
                </a:solidFill>
              </a:rPr>
              <a:t> zeigen und hinzufügen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runSave</a:t>
            </a:r>
            <a:r>
              <a:rPr lang="de-DE" sz="1000" b="1" dirty="0">
                <a:solidFill>
                  <a:srgbClr val="36544F"/>
                </a:solidFill>
              </a:rPr>
              <a:t> hinzufügen, um Antwort zu verarbeiten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205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Der Anfang...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Nur der Server ist für die UI (HTML/CSS) verantwortlich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Der Browser ist nur für die Darstellung zuständig (keine Logik)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Trennung der Verantwortlichkeit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7569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Ändern der Sortierung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1BC67A-3B01-515B-2B94-4056E97B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80" y="122905"/>
            <a:ext cx="5331239" cy="43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35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Der Anfang...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Problem: nur mit HTML / CSS (fast) keine Interaktivität möglich 😢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Interaktivität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wird zwingend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968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z.B. Event-Handler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0532B9-6FA4-37B6-50FE-497CC7688812}"/>
              </a:ext>
            </a:extLst>
          </p:cNvPr>
          <p:cNvSpPr txBox="1"/>
          <p:nvPr/>
        </p:nvSpPr>
        <p:spPr>
          <a:xfrm>
            <a:off x="4021584" y="829567"/>
            <a:ext cx="500970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updateUrl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() =&gt; { ... }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b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updateUrl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Order </a:t>
            </a:r>
            <a:r>
              <a:rPr lang="de-DE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85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0532B9-6FA4-37B6-50FE-497CC7688812}"/>
              </a:ext>
            </a:extLst>
          </p:cNvPr>
          <p:cNvSpPr txBox="1"/>
          <p:nvPr/>
        </p:nvSpPr>
        <p:spPr>
          <a:xfrm>
            <a:off x="4021584" y="829567"/>
            <a:ext cx="51475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BeerListPage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loadBeers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// ...</a:t>
            </a:r>
            <a:b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b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&lt;&gt;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&lt;/&gt;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34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Mutations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495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992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"Internet 2.0"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-Schnipsel werden eingestreut</a:t>
            </a:r>
          </a:p>
          <a:p>
            <a:pPr lvl="1"/>
            <a:r>
              <a:rPr lang="de-DE" sz="2100" dirty="0" err="1">
                <a:latin typeface="Source Sans Pro" panose="020B0503030403020204" pitchFamily="34" charset="0"/>
              </a:rPr>
              <a:t>jquery</a:t>
            </a:r>
            <a:r>
              <a:rPr lang="de-DE" sz="2100" dirty="0">
                <a:latin typeface="Source Sans Pro" panose="020B0503030403020204" pitchFamily="34" charset="0"/>
              </a:rPr>
              <a:t> etc.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Kleinere Interaktivität jetzt möglich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Verantwortlichkeiten jetzt zwischen Server und Browser aufgeteilt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75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Neues "</a:t>
            </a:r>
            <a:r>
              <a:rPr lang="de-DE" dirty="0" err="1">
                <a:solidFill>
                  <a:srgbClr val="B04432"/>
                </a:solidFill>
              </a:rPr>
              <a:t>canary</a:t>
            </a:r>
            <a:r>
              <a:rPr lang="de-DE" dirty="0">
                <a:solidFill>
                  <a:srgbClr val="B04432"/>
                </a:solidFill>
              </a:rPr>
              <a:t>"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Remote Funktion, die aus einer 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29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213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BeerDetailPage</a:t>
            </a:r>
            <a:r>
              <a:rPr lang="de-DE" sz="1000" b="1" dirty="0">
                <a:solidFill>
                  <a:srgbClr val="36544F"/>
                </a:solidFill>
              </a:rPr>
              <a:t> einfügen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- </a:t>
            </a:r>
            <a:r>
              <a:rPr lang="de-DE" sz="1000" b="1" dirty="0" err="1">
                <a:solidFill>
                  <a:srgbClr val="36544F"/>
                </a:solidFill>
              </a:rPr>
              <a:t>action</a:t>
            </a:r>
            <a:r>
              <a:rPr lang="de-DE" sz="1000" b="1" dirty="0">
                <a:solidFill>
                  <a:srgbClr val="36544F"/>
                </a:solidFill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</a:rPr>
              <a:t>saveNewRating</a:t>
            </a:r>
            <a:r>
              <a:rPr lang="de-DE" sz="1000" dirty="0">
                <a:solidFill>
                  <a:srgbClr val="000000"/>
                </a:solidFill>
              </a:rPr>
              <a:t> </a:t>
            </a:r>
            <a:r>
              <a:rPr lang="de-DE" sz="1000" b="1" dirty="0">
                <a:solidFill>
                  <a:srgbClr val="36544F"/>
                </a:solidFill>
              </a:rPr>
              <a:t>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Netzwerkverkehr: Antwort vom Server, keine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dirty="0" err="1">
                <a:solidFill>
                  <a:srgbClr val="B052A1"/>
                </a:solidFill>
                <a:effectLst/>
              </a:rPr>
              <a:t>saveNewRating</a:t>
            </a:r>
            <a:r>
              <a:rPr lang="de-DE" sz="1000" dirty="0">
                <a:solidFill>
                  <a:srgbClr val="000000"/>
                </a:solidFill>
              </a:rPr>
              <a:t> </a:t>
            </a:r>
            <a:r>
              <a:rPr lang="de-DE" sz="1000" dirty="0" err="1">
                <a:solidFill>
                  <a:srgbClr val="000000"/>
                </a:solidFill>
              </a:rPr>
              <a:t>invalidateRoute</a:t>
            </a:r>
            <a:r>
              <a:rPr lang="de-DE" sz="1000" dirty="0">
                <a:solidFill>
                  <a:srgbClr val="000000"/>
                </a:solidFill>
              </a:rPr>
              <a:t> machen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000000"/>
                </a:solidFill>
              </a:rPr>
              <a:t>❓ Menge an Daten?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70790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>
                <a:solidFill>
                  <a:srgbClr val="1778B8"/>
                </a:solidFill>
              </a:rPr>
              <a:t>/gedoplan-2024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github.com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nextjs-beeradvisor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"Internet 2.0"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Immer mehr Interaktivität: immer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mehr JavaScript</a:t>
            </a: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553CFB7-478B-920C-92F4-EDC2E32CA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36" y="1308410"/>
            <a:ext cx="771032" cy="1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04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2052</Words>
  <Application>Microsoft Macintosh PowerPoint</Application>
  <PresentationFormat>Bildschirmpräsentation (16:9)</PresentationFormat>
  <Paragraphs>508</Paragraphs>
  <Slides>83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83</vt:i4>
      </vt:variant>
    </vt:vector>
  </HeadingPairs>
  <TitlesOfParts>
    <vt:vector size="92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Gedoplan Expertenkreis | online, 18. April 2024 | @nilshartmann</vt:lpstr>
      <vt:lpstr>https://nilshartmann.net</vt:lpstr>
      <vt:lpstr>Werbung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PowerPoint-Präsentation</vt:lpstr>
      <vt:lpstr>Ein Beispiel...</vt:lpstr>
      <vt:lpstr>Ein Beispiel</vt:lpstr>
      <vt:lpstr>Ein Beispiel</vt:lpstr>
      <vt:lpstr>Ein Beispiel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RSC mit Next.js</vt:lpstr>
      <vt:lpstr>PowerPoint-Präsentation</vt:lpstr>
      <vt:lpstr>PowerPoint-Präsentation</vt:lpstr>
      <vt:lpstr>Server Components</vt:lpstr>
      <vt:lpstr>Server Components</vt:lpstr>
      <vt:lpstr>Server Components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Beispiel: Ändern der Sortierung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PowerPoint-Präsentation</vt:lpstr>
      <vt:lpstr>Mutations</vt:lpstr>
      <vt:lpstr>Mutations</vt:lpstr>
      <vt:lpstr>Mutations</vt:lpstr>
      <vt:lpstr>Mutations</vt:lpstr>
      <vt:lpstr>Mutations</vt:lpstr>
      <vt:lpstr>suspense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1227</cp:revision>
  <cp:lastPrinted>2019-09-04T14:49:47Z</cp:lastPrinted>
  <dcterms:created xsi:type="dcterms:W3CDTF">2016-03-28T15:59:53Z</dcterms:created>
  <dcterms:modified xsi:type="dcterms:W3CDTF">2024-04-18T13:54:57Z</dcterms:modified>
</cp:coreProperties>
</file>